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742CB67A-A5AF-4131-B142-EEFE451226FD}" type="datetimeFigureOut">
              <a:rPr lang="ru-RU" smtClean="0"/>
              <a:t>11.02.2021</a:t>
            </a:fld>
            <a:endParaRPr lang="ru-RU"/>
          </a:p>
        </p:txBody>
      </p:sp>
      <p:sp>
        <p:nvSpPr>
          <p:cNvPr id="16" name="Номер слайда 15"/>
          <p:cNvSpPr>
            <a:spLocks noGrp="1"/>
          </p:cNvSpPr>
          <p:nvPr>
            <p:ph type="sldNum" sz="quarter" idx="11"/>
          </p:nvPr>
        </p:nvSpPr>
        <p:spPr/>
        <p:txBody>
          <a:bodyPr/>
          <a:lstStyle/>
          <a:p>
            <a:fld id="{7E913961-5A13-4CB0-9BF5-580F96BC78C7}" type="slidenum">
              <a:rPr lang="ru-RU" smtClean="0"/>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42CB67A-A5AF-4131-B142-EEFE451226FD}" type="datetimeFigureOut">
              <a:rPr lang="ru-RU" smtClean="0"/>
              <a:t>11.02.2021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913961-5A13-4CB0-9BF5-580F96BC78C7}"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42CB67A-A5AF-4131-B142-EEFE451226FD}" type="datetimeFigureOut">
              <a:rPr lang="ru-RU" smtClean="0"/>
              <a:t>11.02.2021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913961-5A13-4CB0-9BF5-580F96BC78C7}"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742CB67A-A5AF-4131-B142-EEFE451226FD}" type="datetimeFigureOut">
              <a:rPr lang="ru-RU" smtClean="0"/>
              <a:t>11.02.2021</a:t>
            </a:fld>
            <a:endParaRPr lang="ru-RU"/>
          </a:p>
        </p:txBody>
      </p:sp>
      <p:sp>
        <p:nvSpPr>
          <p:cNvPr id="15" name="Номер слайда 14"/>
          <p:cNvSpPr>
            <a:spLocks noGrp="1"/>
          </p:cNvSpPr>
          <p:nvPr>
            <p:ph type="sldNum" sz="quarter" idx="15"/>
          </p:nvPr>
        </p:nvSpPr>
        <p:spPr/>
        <p:txBody>
          <a:bodyPr/>
          <a:lstStyle>
            <a:lvl1pPr algn="ctr">
              <a:defRPr/>
            </a:lvl1pPr>
          </a:lstStyle>
          <a:p>
            <a:fld id="{7E913961-5A13-4CB0-9BF5-580F96BC78C7}" type="slidenum">
              <a:rPr lang="ru-RU" smtClean="0"/>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742CB67A-A5AF-4131-B142-EEFE451226FD}" type="datetimeFigureOut">
              <a:rPr lang="ru-RU" smtClean="0"/>
              <a:t>11.02.2021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913961-5A13-4CB0-9BF5-580F96BC78C7}" type="slidenum">
              <a:rPr lang="ru-RU" smtClean="0"/>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742CB67A-A5AF-4131-B142-EEFE451226FD}" type="datetimeFigureOut">
              <a:rPr lang="ru-RU" smtClean="0"/>
              <a:t>11.02.2021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E913961-5A13-4CB0-9BF5-580F96BC78C7}"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7E913961-5A13-4CB0-9BF5-580F96BC78C7}" type="slidenum">
              <a:rPr lang="ru-RU" smtClean="0"/>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742CB67A-A5AF-4131-B142-EEFE451226FD}" type="datetimeFigureOut">
              <a:rPr lang="ru-RU" smtClean="0"/>
              <a:t>11.02.2021</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742CB67A-A5AF-4131-B142-EEFE451226FD}" type="datetimeFigureOut">
              <a:rPr lang="ru-RU" smtClean="0"/>
              <a:t>11.02.2021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E913961-5A13-4CB0-9BF5-580F96BC78C7}"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42CB67A-A5AF-4131-B142-EEFE451226FD}" type="datetimeFigureOut">
              <a:rPr lang="ru-RU" smtClean="0"/>
              <a:t>11.02.2021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E913961-5A13-4CB0-9BF5-580F96BC78C7}"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742CB67A-A5AF-4131-B142-EEFE451226FD}" type="datetimeFigureOut">
              <a:rPr lang="ru-RU" smtClean="0"/>
              <a:t>11.02.2021</a:t>
            </a:fld>
            <a:endParaRPr lang="ru-RU"/>
          </a:p>
        </p:txBody>
      </p:sp>
      <p:sp>
        <p:nvSpPr>
          <p:cNvPr id="9" name="Номер слайда 8"/>
          <p:cNvSpPr>
            <a:spLocks noGrp="1"/>
          </p:cNvSpPr>
          <p:nvPr>
            <p:ph type="sldNum" sz="quarter" idx="15"/>
          </p:nvPr>
        </p:nvSpPr>
        <p:spPr/>
        <p:txBody>
          <a:bodyPr/>
          <a:lstStyle/>
          <a:p>
            <a:fld id="{7E913961-5A13-4CB0-9BF5-580F96BC78C7}" type="slidenum">
              <a:rPr lang="ru-RU" smtClean="0"/>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742CB67A-A5AF-4131-B142-EEFE451226FD}" type="datetimeFigureOut">
              <a:rPr lang="ru-RU" smtClean="0"/>
              <a:t>11.02.2021</a:t>
            </a:fld>
            <a:endParaRPr lang="ru-RU"/>
          </a:p>
        </p:txBody>
      </p:sp>
      <p:sp>
        <p:nvSpPr>
          <p:cNvPr id="9" name="Номер слайда 8"/>
          <p:cNvSpPr>
            <a:spLocks noGrp="1"/>
          </p:cNvSpPr>
          <p:nvPr>
            <p:ph type="sldNum" sz="quarter" idx="11"/>
          </p:nvPr>
        </p:nvSpPr>
        <p:spPr/>
        <p:txBody>
          <a:bodyPr/>
          <a:lstStyle/>
          <a:p>
            <a:fld id="{7E913961-5A13-4CB0-9BF5-580F96BC78C7}" type="slidenum">
              <a:rPr lang="ru-RU" smtClean="0"/>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742CB67A-A5AF-4131-B142-EEFE451226FD}" type="datetimeFigureOut">
              <a:rPr lang="ru-RU" smtClean="0"/>
              <a:t>11.02.2021</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E913961-5A13-4CB0-9BF5-580F96BC78C7}" type="slidenum">
              <a:rPr lang="ru-RU" smtClean="0"/>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hyperlink" Target="https://nacion.ru/477992a-aleksandr-nevskiy-biografiya-i-interesnyie-faktyi-iz-jizni-knyazya" TargetMode="External"/><Relationship Id="rId2" Type="http://schemas.openxmlformats.org/officeDocument/2006/relationships/hyperlink" Target="https://biographe.ru/politiki/aleksandr-nevskiy/"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547664" y="4365104"/>
            <a:ext cx="6400800" cy="1752600"/>
          </a:xfrm>
        </p:spPr>
        <p:txBody>
          <a:bodyPr/>
          <a:lstStyle/>
          <a:p>
            <a:r>
              <a:rPr lang="ru-RU" dirty="0" smtClean="0"/>
              <a:t>   </a:t>
            </a:r>
            <a:endParaRPr lang="ru-RU" dirty="0"/>
          </a:p>
        </p:txBody>
      </p:sp>
      <p:sp>
        <p:nvSpPr>
          <p:cNvPr id="2" name="Заголовок 1"/>
          <p:cNvSpPr>
            <a:spLocks noGrp="1"/>
          </p:cNvSpPr>
          <p:nvPr>
            <p:ph type="ctrTitle"/>
          </p:nvPr>
        </p:nvSpPr>
        <p:spPr/>
        <p:txBody>
          <a:bodyPr/>
          <a:lstStyle/>
          <a:p>
            <a:r>
              <a:rPr lang="ru-RU" dirty="0" smtClean="0"/>
              <a:t>    </a:t>
            </a:r>
            <a:endParaRPr lang="ru-RU" dirty="0"/>
          </a:p>
        </p:txBody>
      </p:sp>
      <p:sp>
        <p:nvSpPr>
          <p:cNvPr id="4" name="TextBox 3"/>
          <p:cNvSpPr txBox="1"/>
          <p:nvPr/>
        </p:nvSpPr>
        <p:spPr>
          <a:xfrm>
            <a:off x="1331640" y="476672"/>
            <a:ext cx="6840760" cy="646331"/>
          </a:xfrm>
          <a:prstGeom prst="rect">
            <a:avLst/>
          </a:prstGeom>
          <a:noFill/>
        </p:spPr>
        <p:txBody>
          <a:bodyPr wrap="square" rtlCol="0">
            <a:spAutoFit/>
          </a:bodyPr>
          <a:lstStyle/>
          <a:p>
            <a:pPr algn="ctr"/>
            <a:r>
              <a:rPr lang="ru-RU" b="1" dirty="0" smtClean="0"/>
              <a:t>МБУ «ЦБС Верхнеуслонского муниципального района»</a:t>
            </a:r>
          </a:p>
          <a:p>
            <a:pPr algn="ctr"/>
            <a:r>
              <a:rPr lang="ru-RU" b="1" dirty="0" smtClean="0"/>
              <a:t>Центральная районная библиотека</a:t>
            </a:r>
            <a:endParaRPr lang="ru-RU" b="1" dirty="0"/>
          </a:p>
        </p:txBody>
      </p:sp>
      <p:sp>
        <p:nvSpPr>
          <p:cNvPr id="5" name="TextBox 4"/>
          <p:cNvSpPr txBox="1"/>
          <p:nvPr/>
        </p:nvSpPr>
        <p:spPr>
          <a:xfrm>
            <a:off x="1619672" y="1813831"/>
            <a:ext cx="6264696" cy="523220"/>
          </a:xfrm>
          <a:prstGeom prst="rect">
            <a:avLst/>
          </a:prstGeom>
          <a:noFill/>
        </p:spPr>
        <p:txBody>
          <a:bodyPr wrap="square" rtlCol="0">
            <a:spAutoFit/>
          </a:bodyPr>
          <a:lstStyle/>
          <a:p>
            <a:r>
              <a:rPr lang="ru-RU" sz="2800" b="1" i="1" dirty="0" smtClean="0"/>
              <a:t>«ЗАСТУПНИК ЗЕМЛИ РУССКОЙ»</a:t>
            </a:r>
            <a:endParaRPr lang="ru-RU" sz="2800" b="1" i="1" dirty="0"/>
          </a:p>
        </p:txBody>
      </p:sp>
      <p:sp>
        <p:nvSpPr>
          <p:cNvPr id="6" name="TextBox 5"/>
          <p:cNvSpPr txBox="1"/>
          <p:nvPr/>
        </p:nvSpPr>
        <p:spPr>
          <a:xfrm>
            <a:off x="2555776" y="2605554"/>
            <a:ext cx="4032448" cy="369332"/>
          </a:xfrm>
          <a:prstGeom prst="rect">
            <a:avLst/>
          </a:prstGeom>
          <a:noFill/>
        </p:spPr>
        <p:txBody>
          <a:bodyPr wrap="square" rtlCol="0">
            <a:spAutoFit/>
          </a:bodyPr>
          <a:lstStyle/>
          <a:p>
            <a:r>
              <a:rPr lang="ru-RU" b="1" dirty="0" smtClean="0"/>
              <a:t>ЭЛЕКТРОННАЯ ПРЕЗЕНТАЦИЯ</a:t>
            </a:r>
            <a:endParaRPr lang="ru-RU" b="1" dirty="0"/>
          </a:p>
        </p:txBody>
      </p:sp>
      <p:sp>
        <p:nvSpPr>
          <p:cNvPr id="7" name="TextBox 6"/>
          <p:cNvSpPr txBox="1"/>
          <p:nvPr/>
        </p:nvSpPr>
        <p:spPr>
          <a:xfrm>
            <a:off x="3203848" y="6217344"/>
            <a:ext cx="2736304" cy="369332"/>
          </a:xfrm>
          <a:prstGeom prst="rect">
            <a:avLst/>
          </a:prstGeom>
          <a:noFill/>
        </p:spPr>
        <p:txBody>
          <a:bodyPr wrap="square" rtlCol="0">
            <a:spAutoFit/>
          </a:bodyPr>
          <a:lstStyle/>
          <a:p>
            <a:r>
              <a:rPr lang="ru-RU" b="1" dirty="0"/>
              <a:t>с</a:t>
            </a:r>
            <a:r>
              <a:rPr lang="ru-RU" b="1" dirty="0" smtClean="0"/>
              <a:t>. Верхний Услон, 2021</a:t>
            </a:r>
            <a:endParaRPr lang="ru-RU"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6934" y="3690145"/>
            <a:ext cx="3170132" cy="23395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4136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44008" y="512988"/>
            <a:ext cx="4104456" cy="6032421"/>
          </a:xfrm>
          <a:prstGeom prst="rect">
            <a:avLst/>
          </a:prstGeom>
        </p:spPr>
        <p:txBody>
          <a:bodyPr wrap="square">
            <a:spAutoFit/>
          </a:bodyPr>
          <a:lstStyle/>
          <a:p>
            <a:pPr algn="just"/>
            <a:r>
              <a:rPr lang="ru-RU" b="1" dirty="0" smtClean="0"/>
              <a:t>    </a:t>
            </a:r>
            <a:r>
              <a:rPr lang="ru-RU" sz="1600" b="1" dirty="0" smtClean="0"/>
              <a:t>За </a:t>
            </a:r>
            <a:r>
              <a:rPr lang="ru-RU" sz="1600" b="1" dirty="0"/>
              <a:t>годы своего правления Александр Невский увеличил географические границы своих владений. Ему удалось даже присвоить часть земель, принадлежавших Ливонскому ордену. </a:t>
            </a:r>
            <a:endParaRPr lang="ru-RU" sz="1600" b="1" dirty="0" smtClean="0"/>
          </a:p>
          <a:p>
            <a:pPr algn="just"/>
            <a:r>
              <a:rPr lang="ru-RU" sz="1600" b="1" dirty="0"/>
              <a:t> </a:t>
            </a:r>
            <a:r>
              <a:rPr lang="ru-RU" sz="1600" b="1" dirty="0" smtClean="0"/>
              <a:t>   Главной </a:t>
            </a:r>
            <a:r>
              <a:rPr lang="ru-RU" sz="1600" b="1" dirty="0"/>
              <a:t>нерешенной задачей оставались взаимоотношения с татаро-монголами. Это стало для князя главным направление внешней политики. </a:t>
            </a:r>
            <a:endParaRPr lang="ru-RU" sz="1600" b="1" dirty="0" smtClean="0"/>
          </a:p>
          <a:p>
            <a:pPr algn="just"/>
            <a:r>
              <a:rPr lang="ru-RU" sz="1600" b="1" dirty="0"/>
              <a:t> </a:t>
            </a:r>
            <a:r>
              <a:rPr lang="ru-RU" sz="1600" b="1" dirty="0" smtClean="0"/>
              <a:t>   В </a:t>
            </a:r>
            <a:r>
              <a:rPr lang="ru-RU" sz="1600" b="1" dirty="0"/>
              <a:t>1246 году князья Александр Невский и Ярослав отправились на Волгу к Батыю и в Каракорум соответственно с дипломатическими миссиями. Они были очень радушно встречены там</a:t>
            </a:r>
            <a:r>
              <a:rPr lang="ru-RU" sz="1600" b="1" dirty="0" smtClean="0"/>
              <a:t>. Соглашаясь на определенные </a:t>
            </a:r>
            <a:r>
              <a:rPr lang="ru-RU" sz="1600" b="1" dirty="0"/>
              <a:t>уступки  Александр легко получал необходимые Руси послабления законов, продвигал свои требования, сохранял так необходимые русскому народу безопасность, устроенный быт и право на свою веру.</a:t>
            </a:r>
          </a:p>
          <a:p>
            <a:pPr algn="just"/>
            <a:r>
              <a:rPr lang="ru-RU" sz="1600" b="1" dirty="0" smtClean="0"/>
              <a:t> </a:t>
            </a:r>
            <a:endParaRPr lang="ru-RU" sz="16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976" y="720887"/>
            <a:ext cx="4216586" cy="28083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68" y="3614625"/>
            <a:ext cx="3574802" cy="23518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0604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4989" y="3052481"/>
            <a:ext cx="4026481" cy="646331"/>
          </a:xfrm>
          <a:prstGeom prst="rect">
            <a:avLst/>
          </a:prstGeom>
        </p:spPr>
        <p:txBody>
          <a:bodyPr wrap="square">
            <a:spAutoFit/>
          </a:bodyPr>
          <a:lstStyle/>
          <a:p>
            <a:pPr algn="just"/>
            <a:r>
              <a:rPr lang="ru-RU" b="1" dirty="0"/>
              <a:t>Правление князя продолжалось до самой его смерти в 1263 году.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1581"/>
            <a:ext cx="4035934" cy="27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770879"/>
            <a:ext cx="2088232" cy="273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611730" y="3752567"/>
            <a:ext cx="2088232" cy="2585323"/>
          </a:xfrm>
          <a:prstGeom prst="rect">
            <a:avLst/>
          </a:prstGeom>
        </p:spPr>
        <p:txBody>
          <a:bodyPr wrap="square">
            <a:spAutoFit/>
          </a:bodyPr>
          <a:lstStyle/>
          <a:p>
            <a:pPr algn="ctr"/>
            <a:r>
              <a:rPr lang="ru-RU" b="1" dirty="0" smtClean="0"/>
              <a:t>По некоторым данным, Александр  почувствовал </a:t>
            </a:r>
            <a:r>
              <a:rPr lang="ru-RU" b="1" dirty="0"/>
              <a:t>себя плохо после очередного визита в Каракорум и умер.</a:t>
            </a:r>
          </a:p>
        </p:txBody>
      </p:sp>
      <p:sp>
        <p:nvSpPr>
          <p:cNvPr id="4" name="Прямоугольник 3"/>
          <p:cNvSpPr/>
          <p:nvPr/>
        </p:nvSpPr>
        <p:spPr>
          <a:xfrm>
            <a:off x="5144143" y="611100"/>
            <a:ext cx="3528392" cy="646331"/>
          </a:xfrm>
          <a:prstGeom prst="rect">
            <a:avLst/>
          </a:prstGeom>
        </p:spPr>
        <p:txBody>
          <a:bodyPr wrap="square">
            <a:spAutoFit/>
          </a:bodyPr>
          <a:lstStyle/>
          <a:p>
            <a:pPr algn="just"/>
            <a:r>
              <a:rPr lang="ru-RU" b="1" dirty="0"/>
              <a:t>После своей кончины князь был канонизирован. </a:t>
            </a: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8260" y="1375069"/>
            <a:ext cx="3380157"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4732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9234" y="367496"/>
            <a:ext cx="7962265" cy="1477328"/>
          </a:xfrm>
          <a:prstGeom prst="rect">
            <a:avLst/>
          </a:prstGeom>
        </p:spPr>
        <p:txBody>
          <a:bodyPr wrap="square">
            <a:spAutoFit/>
          </a:bodyPr>
          <a:lstStyle/>
          <a:p>
            <a:pPr algn="just"/>
            <a:r>
              <a:rPr lang="ru-RU" dirty="0"/>
              <a:t> </a:t>
            </a:r>
            <a:r>
              <a:rPr lang="ru-RU" dirty="0" smtClean="0"/>
              <a:t>      </a:t>
            </a:r>
            <a:r>
              <a:rPr lang="ru-RU" b="1" dirty="0" smtClean="0"/>
              <a:t>Невскому </a:t>
            </a:r>
            <a:r>
              <a:rPr lang="ru-RU" b="1" dirty="0"/>
              <a:t>посвящено большое количество памятников, установленных по всей России.</a:t>
            </a:r>
          </a:p>
          <a:p>
            <a:pPr algn="just"/>
            <a:r>
              <a:rPr lang="ru-RU" b="1" dirty="0"/>
              <a:t>    </a:t>
            </a:r>
            <a:r>
              <a:rPr lang="ru-RU" b="1" dirty="0" smtClean="0"/>
              <a:t>   Именем </a:t>
            </a:r>
            <a:r>
              <a:rPr lang="ru-RU" b="1" dirty="0"/>
              <a:t>изучаемого деятеля названы суда, поезда, субмарина и премия, посвященная литературе и истории.</a:t>
            </a:r>
          </a:p>
          <a:p>
            <a:endParaRPr lang="ru-RU" dirty="0"/>
          </a:p>
        </p:txBody>
      </p:sp>
      <p:sp>
        <p:nvSpPr>
          <p:cNvPr id="3" name="Прямоугольник 2"/>
          <p:cNvSpPr/>
          <p:nvPr/>
        </p:nvSpPr>
        <p:spPr>
          <a:xfrm>
            <a:off x="559234" y="5618857"/>
            <a:ext cx="7776864" cy="923330"/>
          </a:xfrm>
          <a:prstGeom prst="rect">
            <a:avLst/>
          </a:prstGeom>
        </p:spPr>
        <p:txBody>
          <a:bodyPr wrap="square">
            <a:spAutoFit/>
          </a:bodyPr>
          <a:lstStyle/>
          <a:p>
            <a:pPr algn="just"/>
            <a:r>
              <a:rPr lang="ru-RU" b="1" dirty="0" smtClean="0"/>
              <a:t>      Факты </a:t>
            </a:r>
            <a:r>
              <a:rPr lang="ru-RU" b="1" dirty="0"/>
              <a:t>из биографии Александра Невского имеют важное культурное наследие, поэтому их важно знать каждому образованному человеку.</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101" t="13628" r="12606"/>
          <a:stretch/>
        </p:blipFill>
        <p:spPr bwMode="auto">
          <a:xfrm>
            <a:off x="323528" y="1810544"/>
            <a:ext cx="2114693" cy="1795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879" t="50000" r="27332"/>
          <a:stretch/>
        </p:blipFill>
        <p:spPr bwMode="auto">
          <a:xfrm>
            <a:off x="2182594" y="2132856"/>
            <a:ext cx="2103317"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33942" y="3668649"/>
            <a:ext cx="2103317" cy="430887"/>
          </a:xfrm>
          <a:prstGeom prst="rect">
            <a:avLst/>
          </a:prstGeom>
          <a:noFill/>
        </p:spPr>
        <p:txBody>
          <a:bodyPr wrap="square" rtlCol="0">
            <a:spAutoFit/>
          </a:bodyPr>
          <a:lstStyle/>
          <a:p>
            <a:r>
              <a:rPr lang="ru-RU" sz="1100" dirty="0" smtClean="0"/>
              <a:t>Собор во имя Александра Невского в Новосибирске</a:t>
            </a:r>
            <a:endParaRPr lang="ru-RU" sz="1100" dirty="0"/>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471" t="21496" r="67718" b="13753"/>
          <a:stretch/>
        </p:blipFill>
        <p:spPr bwMode="auto">
          <a:xfrm>
            <a:off x="4285911" y="1652387"/>
            <a:ext cx="1313835" cy="228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05236" y="3884093"/>
            <a:ext cx="1438217" cy="261610"/>
          </a:xfrm>
          <a:prstGeom prst="rect">
            <a:avLst/>
          </a:prstGeom>
          <a:noFill/>
        </p:spPr>
        <p:txBody>
          <a:bodyPr wrap="square" rtlCol="0">
            <a:spAutoFit/>
          </a:bodyPr>
          <a:lstStyle/>
          <a:p>
            <a:r>
              <a:rPr lang="ru-RU" sz="1100" dirty="0" smtClean="0"/>
              <a:t>Г. Петрозаводск</a:t>
            </a:r>
            <a:endParaRPr lang="ru-RU" sz="1100" dirty="0"/>
          </a:p>
        </p:txBody>
      </p:sp>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3409" t="2576" r="2500" b="2103"/>
          <a:stretch/>
        </p:blipFill>
        <p:spPr bwMode="auto">
          <a:xfrm>
            <a:off x="5596120" y="1799595"/>
            <a:ext cx="1446923" cy="234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0805" r="63635" b="63923"/>
          <a:stretch/>
        </p:blipFill>
        <p:spPr bwMode="auto">
          <a:xfrm>
            <a:off x="7043043" y="1484784"/>
            <a:ext cx="1705421" cy="1649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524328" y="3134214"/>
            <a:ext cx="1153910" cy="261610"/>
          </a:xfrm>
          <a:prstGeom prst="rect">
            <a:avLst/>
          </a:prstGeom>
          <a:noFill/>
        </p:spPr>
        <p:txBody>
          <a:bodyPr wrap="square" rtlCol="0">
            <a:spAutoFit/>
          </a:bodyPr>
          <a:lstStyle/>
          <a:p>
            <a:r>
              <a:rPr lang="ru-RU" sz="1100" dirty="0"/>
              <a:t>г</a:t>
            </a:r>
            <a:r>
              <a:rPr lang="ru-RU" sz="1100" dirty="0" smtClean="0"/>
              <a:t>. Москва</a:t>
            </a:r>
            <a:endParaRPr lang="ru-RU" sz="1100" dirty="0"/>
          </a:p>
        </p:txBody>
      </p:sp>
      <p:pic>
        <p:nvPicPr>
          <p:cNvPr id="1031"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38" t="31100" r="60000" b="4849"/>
          <a:stretch/>
        </p:blipFill>
        <p:spPr bwMode="auto">
          <a:xfrm>
            <a:off x="7138867" y="3395824"/>
            <a:ext cx="1356233" cy="1786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226333" y="5169863"/>
            <a:ext cx="1356233" cy="261610"/>
          </a:xfrm>
          <a:prstGeom prst="rect">
            <a:avLst/>
          </a:prstGeom>
          <a:noFill/>
        </p:spPr>
        <p:txBody>
          <a:bodyPr wrap="square" rtlCol="0">
            <a:spAutoFit/>
          </a:bodyPr>
          <a:lstStyle/>
          <a:p>
            <a:r>
              <a:rPr lang="ru-RU" sz="1100" dirty="0" smtClean="0"/>
              <a:t>В </a:t>
            </a:r>
            <a:r>
              <a:rPr lang="ru-RU" sz="1100" dirty="0" err="1" smtClean="0"/>
              <a:t>Усть</a:t>
            </a:r>
            <a:r>
              <a:rPr lang="ru-RU" sz="1100" dirty="0" smtClean="0"/>
              <a:t>-Ижоре</a:t>
            </a:r>
            <a:endParaRPr lang="ru-RU" sz="1100" dirty="0"/>
          </a:p>
        </p:txBody>
      </p:sp>
      <p:pic>
        <p:nvPicPr>
          <p:cNvPr id="1032" name="Picture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86" t="33676" r="60856" b="6870"/>
          <a:stretch/>
        </p:blipFill>
        <p:spPr bwMode="auto">
          <a:xfrm>
            <a:off x="559234" y="3623423"/>
            <a:ext cx="1386126" cy="1728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54856" y="5300668"/>
            <a:ext cx="994882" cy="261610"/>
          </a:xfrm>
          <a:prstGeom prst="rect">
            <a:avLst/>
          </a:prstGeom>
          <a:noFill/>
        </p:spPr>
        <p:txBody>
          <a:bodyPr wrap="square" rtlCol="0">
            <a:spAutoFit/>
          </a:bodyPr>
          <a:lstStyle/>
          <a:p>
            <a:r>
              <a:rPr lang="ru-RU" sz="1100" dirty="0"/>
              <a:t>г</a:t>
            </a:r>
            <a:r>
              <a:rPr lang="ru-RU" sz="1100" dirty="0" smtClean="0"/>
              <a:t>. Самара</a:t>
            </a:r>
            <a:endParaRPr lang="ru-RU" sz="1100" dirty="0"/>
          </a:p>
        </p:txBody>
      </p:sp>
      <p:pic>
        <p:nvPicPr>
          <p:cNvPr id="1033"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596" t="19201" r="2684" b="11068"/>
          <a:stretch/>
        </p:blipFill>
        <p:spPr bwMode="auto">
          <a:xfrm>
            <a:off x="5759152" y="3932475"/>
            <a:ext cx="1045096" cy="134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845377" y="5278851"/>
            <a:ext cx="1045096" cy="261610"/>
          </a:xfrm>
          <a:prstGeom prst="rect">
            <a:avLst/>
          </a:prstGeom>
          <a:noFill/>
        </p:spPr>
        <p:txBody>
          <a:bodyPr wrap="square" rtlCol="0">
            <a:spAutoFit/>
          </a:bodyPr>
          <a:lstStyle/>
          <a:p>
            <a:r>
              <a:rPr lang="ru-RU" sz="1100" dirty="0" smtClean="0"/>
              <a:t>В Париже</a:t>
            </a:r>
            <a:endParaRPr lang="ru-RU" sz="1100" dirty="0"/>
          </a:p>
        </p:txBody>
      </p:sp>
      <p:pic>
        <p:nvPicPr>
          <p:cNvPr id="1034" name="Picture 10"/>
          <p:cNvPicPr>
            <a:picLocks noChangeAspect="1" noChangeArrowheads="1"/>
          </p:cNvPicPr>
          <p:nvPr/>
        </p:nvPicPr>
        <p:blipFill rotWithShape="1">
          <a:blip r:embed="rId8">
            <a:extLst>
              <a:ext uri="{28A0092B-C50C-407E-A947-70E740481C1C}">
                <a14:useLocalDpi xmlns:a14="http://schemas.microsoft.com/office/drawing/2010/main" val="0"/>
              </a:ext>
            </a:extLst>
          </a:blip>
          <a:srcRect l="4908" t="30411" r="69455" b="17632"/>
          <a:stretch/>
        </p:blipFill>
        <p:spPr bwMode="auto">
          <a:xfrm>
            <a:off x="1857782" y="4171308"/>
            <a:ext cx="952320" cy="1447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0000" t="7476" r="6458" b="3817"/>
          <a:stretch/>
        </p:blipFill>
        <p:spPr bwMode="auto">
          <a:xfrm>
            <a:off x="3059832" y="4075919"/>
            <a:ext cx="1073367" cy="133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211180" y="5351991"/>
            <a:ext cx="1226079" cy="261610"/>
          </a:xfrm>
          <a:prstGeom prst="rect">
            <a:avLst/>
          </a:prstGeom>
          <a:noFill/>
        </p:spPr>
        <p:txBody>
          <a:bodyPr wrap="square" rtlCol="0">
            <a:spAutoFit/>
          </a:bodyPr>
          <a:lstStyle/>
          <a:p>
            <a:r>
              <a:rPr lang="ru-RU" sz="1100" dirty="0"/>
              <a:t>г</a:t>
            </a:r>
            <a:r>
              <a:rPr lang="ru-RU" sz="1100" dirty="0" smtClean="0"/>
              <a:t>. Елабуга</a:t>
            </a:r>
            <a:endParaRPr lang="ru-RU" sz="1100" dirty="0"/>
          </a:p>
        </p:txBody>
      </p:sp>
      <p:pic>
        <p:nvPicPr>
          <p:cNvPr id="1036" name="Picture 1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3030" t="28235" r="11296" b="7425"/>
          <a:stretch/>
        </p:blipFill>
        <p:spPr bwMode="auto">
          <a:xfrm>
            <a:off x="4422553" y="4151252"/>
            <a:ext cx="1040549" cy="140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864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404664"/>
            <a:ext cx="4104456" cy="400110"/>
          </a:xfrm>
          <a:prstGeom prst="rect">
            <a:avLst/>
          </a:prstGeom>
          <a:noFill/>
        </p:spPr>
        <p:txBody>
          <a:bodyPr wrap="square" rtlCol="0">
            <a:spAutoFit/>
          </a:bodyPr>
          <a:lstStyle/>
          <a:p>
            <a:r>
              <a:rPr lang="ru-RU" sz="2000" b="1" dirty="0" smtClean="0"/>
              <a:t>Использованный материал:</a:t>
            </a:r>
            <a:endParaRPr lang="ru-RU" sz="2000" b="1" dirty="0"/>
          </a:p>
        </p:txBody>
      </p:sp>
      <p:sp>
        <p:nvSpPr>
          <p:cNvPr id="3" name="TextBox 2"/>
          <p:cNvSpPr txBox="1"/>
          <p:nvPr/>
        </p:nvSpPr>
        <p:spPr>
          <a:xfrm>
            <a:off x="1259632" y="1052736"/>
            <a:ext cx="6480720" cy="3416320"/>
          </a:xfrm>
          <a:prstGeom prst="rect">
            <a:avLst/>
          </a:prstGeom>
          <a:noFill/>
        </p:spPr>
        <p:txBody>
          <a:bodyPr wrap="square" rtlCol="0">
            <a:spAutoFit/>
          </a:bodyPr>
          <a:lstStyle/>
          <a:p>
            <a:r>
              <a:rPr lang="ru-RU" dirty="0"/>
              <a:t> </a:t>
            </a:r>
            <a:r>
              <a:rPr lang="ru-RU" dirty="0" smtClean="0"/>
              <a:t>1. Васильев</a:t>
            </a:r>
            <a:r>
              <a:rPr lang="ru-RU" dirty="0"/>
              <a:t>, Борис </a:t>
            </a:r>
            <a:r>
              <a:rPr lang="ru-RU" dirty="0" smtClean="0"/>
              <a:t>Львович.</a:t>
            </a:r>
            <a:endParaRPr lang="ru-RU" dirty="0"/>
          </a:p>
          <a:p>
            <a:r>
              <a:rPr lang="ru-RU" dirty="0"/>
              <a:t>    Александр </a:t>
            </a:r>
            <a:r>
              <a:rPr lang="ru-RU" dirty="0" smtClean="0"/>
              <a:t>Невский: исторический роман/ </a:t>
            </a:r>
            <a:r>
              <a:rPr lang="ru-RU" dirty="0"/>
              <a:t>Б. Л. Васильев. - Москва : Вагриус, 2008. - 447 с. - Из цикла исторических романов о русских князьях. </a:t>
            </a:r>
            <a:r>
              <a:rPr lang="ru-RU" dirty="0" smtClean="0"/>
              <a:t> </a:t>
            </a:r>
          </a:p>
          <a:p>
            <a:r>
              <a:rPr lang="ru-RU" dirty="0" smtClean="0"/>
              <a:t>2. Шишов Александр Васильевич.</a:t>
            </a:r>
          </a:p>
          <a:p>
            <a:r>
              <a:rPr lang="ru-RU" dirty="0"/>
              <a:t> </a:t>
            </a:r>
            <a:r>
              <a:rPr lang="ru-RU" dirty="0" smtClean="0"/>
              <a:t>   Александр Невский: роман/А. В. Шишов.- Москва ,АСТ, 2009. – 448с.</a:t>
            </a:r>
          </a:p>
          <a:p>
            <a:r>
              <a:rPr lang="ru-RU" dirty="0" smtClean="0"/>
              <a:t>3. Материал из Интернета:</a:t>
            </a:r>
          </a:p>
          <a:p>
            <a:r>
              <a:rPr lang="ru-RU" dirty="0"/>
              <a:t> </a:t>
            </a:r>
            <a:r>
              <a:rPr lang="ru-RU" dirty="0" smtClean="0"/>
              <a:t>   </a:t>
            </a:r>
            <a:r>
              <a:rPr lang="en-US" dirty="0">
                <a:hlinkClick r:id="rId2"/>
              </a:rPr>
              <a:t>https://biographe.ru/politiki/aleksandr-nevskiy</a:t>
            </a:r>
            <a:r>
              <a:rPr lang="en-US" dirty="0" smtClean="0">
                <a:hlinkClick r:id="rId2"/>
              </a:rPr>
              <a:t>/</a:t>
            </a:r>
            <a:r>
              <a:rPr lang="ru-RU" dirty="0"/>
              <a:t> </a:t>
            </a:r>
            <a:endParaRPr lang="ru-RU" dirty="0" smtClean="0"/>
          </a:p>
          <a:p>
            <a:r>
              <a:rPr lang="ru-RU" dirty="0"/>
              <a:t> </a:t>
            </a:r>
            <a:r>
              <a:rPr lang="ru-RU" dirty="0" smtClean="0"/>
              <a:t>   </a:t>
            </a:r>
            <a:r>
              <a:rPr lang="en-US" dirty="0">
                <a:hlinkClick r:id="rId3"/>
              </a:rPr>
              <a:t>https://</a:t>
            </a:r>
            <a:r>
              <a:rPr lang="en-US" dirty="0" smtClean="0">
                <a:hlinkClick r:id="rId3"/>
              </a:rPr>
              <a:t>nacion.ru/477992a-aleksandr-nevskiy-biografiya-i-interesnyie-faktyi-iz-jizni-knyazya</a:t>
            </a:r>
            <a:endParaRPr lang="ru-RU" dirty="0" smtClean="0"/>
          </a:p>
          <a:p>
            <a:endParaRPr lang="ru-RU" dirty="0"/>
          </a:p>
        </p:txBody>
      </p:sp>
      <p:sp>
        <p:nvSpPr>
          <p:cNvPr id="4" name="TextBox 3"/>
          <p:cNvSpPr txBox="1"/>
          <p:nvPr/>
        </p:nvSpPr>
        <p:spPr>
          <a:xfrm>
            <a:off x="2843808" y="5517232"/>
            <a:ext cx="6048672" cy="369332"/>
          </a:xfrm>
          <a:prstGeom prst="rect">
            <a:avLst/>
          </a:prstGeom>
          <a:noFill/>
        </p:spPr>
        <p:txBody>
          <a:bodyPr wrap="square" rtlCol="0">
            <a:spAutoFit/>
          </a:bodyPr>
          <a:lstStyle/>
          <a:p>
            <a:r>
              <a:rPr lang="ru-RU" b="1" dirty="0" smtClean="0"/>
              <a:t>Подготовила  ведущий библиотекарь: Хасанова Г.В.</a:t>
            </a:r>
            <a:endParaRPr lang="ru-RU" b="1" dirty="0"/>
          </a:p>
        </p:txBody>
      </p:sp>
    </p:spTree>
    <p:extLst>
      <p:ext uri="{BB962C8B-B14F-4D97-AF65-F5344CB8AC3E}">
        <p14:creationId xmlns:p14="http://schemas.microsoft.com/office/powerpoint/2010/main" val="2390336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27784" y="404664"/>
            <a:ext cx="6047961" cy="2308324"/>
          </a:xfrm>
          <a:prstGeom prst="rect">
            <a:avLst/>
          </a:prstGeom>
        </p:spPr>
        <p:txBody>
          <a:bodyPr wrap="square">
            <a:spAutoFit/>
          </a:bodyPr>
          <a:lstStyle/>
          <a:p>
            <a:pPr algn="just"/>
            <a:r>
              <a:rPr lang="ru-RU" dirty="0" smtClean="0"/>
              <a:t>      </a:t>
            </a:r>
            <a:r>
              <a:rPr lang="ru-RU" b="1" dirty="0" smtClean="0"/>
              <a:t>Главное </a:t>
            </a:r>
            <a:r>
              <a:rPr lang="ru-RU" b="1" dirty="0"/>
              <a:t>событие, которому решено в нашей стране посвятить грядущий год – это 800-летие со дня рождения великого князя Александра Ярославича, известного как Невский</a:t>
            </a:r>
            <a:r>
              <a:rPr lang="ru-RU" b="1" dirty="0" smtClean="0"/>
              <a:t>.</a:t>
            </a:r>
          </a:p>
          <a:p>
            <a:endParaRPr lang="ru-RU" dirty="0"/>
          </a:p>
          <a:p>
            <a:r>
              <a:rPr lang="ru-RU" b="1" dirty="0" smtClean="0"/>
              <a:t>      Соответствующий Указ президент Российской Федерации Владимир </a:t>
            </a:r>
            <a:r>
              <a:rPr lang="ru-RU" b="1" dirty="0"/>
              <a:t>Путин подписал </a:t>
            </a:r>
            <a:r>
              <a:rPr lang="ru-RU" b="1" dirty="0" smtClean="0"/>
              <a:t> еще 24 </a:t>
            </a:r>
            <a:r>
              <a:rPr lang="ru-RU" b="1" dirty="0"/>
              <a:t>июня 2014 </a:t>
            </a:r>
            <a:r>
              <a:rPr lang="ru-RU" b="1" dirty="0" smtClean="0"/>
              <a:t>года.</a:t>
            </a:r>
            <a:endParaRPr lang="ru-RU" b="1" dirty="0"/>
          </a:p>
        </p:txBody>
      </p:sp>
      <p:sp>
        <p:nvSpPr>
          <p:cNvPr id="3" name="Прямоугольник 2"/>
          <p:cNvSpPr/>
          <p:nvPr/>
        </p:nvSpPr>
        <p:spPr>
          <a:xfrm>
            <a:off x="811352" y="2852936"/>
            <a:ext cx="7721088" cy="1477328"/>
          </a:xfrm>
          <a:prstGeom prst="rect">
            <a:avLst/>
          </a:prstGeom>
        </p:spPr>
        <p:txBody>
          <a:bodyPr wrap="square">
            <a:spAutoFit/>
          </a:bodyPr>
          <a:lstStyle/>
          <a:p>
            <a:pPr algn="just"/>
            <a:r>
              <a:rPr lang="ru-RU" dirty="0" smtClean="0"/>
              <a:t>     </a:t>
            </a:r>
            <a:r>
              <a:rPr lang="ru-RU" b="1" dirty="0" smtClean="0"/>
              <a:t>Фигура </a:t>
            </a:r>
            <a:r>
              <a:rPr lang="ru-RU" b="1" dirty="0"/>
              <a:t>князя Александра Невского - одна из важнейших опорных точек национального самосознания России, способствующих укреплению единства и консолидации общества. Память о деятельности и подвигах князя - неотъемлемая часть культурного и военно-исторического наследия России. </a:t>
            </a:r>
          </a:p>
        </p:txBody>
      </p:sp>
      <p:sp>
        <p:nvSpPr>
          <p:cNvPr id="4" name="TextBox 3"/>
          <p:cNvSpPr txBox="1"/>
          <p:nvPr/>
        </p:nvSpPr>
        <p:spPr>
          <a:xfrm>
            <a:off x="811351" y="4725144"/>
            <a:ext cx="7721088" cy="923330"/>
          </a:xfrm>
          <a:prstGeom prst="rect">
            <a:avLst/>
          </a:prstGeom>
          <a:noFill/>
        </p:spPr>
        <p:txBody>
          <a:bodyPr wrap="square" rtlCol="0">
            <a:spAutoFit/>
          </a:bodyPr>
          <a:lstStyle/>
          <a:p>
            <a:pPr algn="just"/>
            <a:r>
              <a:rPr lang="ru-RU" dirty="0" smtClean="0"/>
              <a:t>     </a:t>
            </a:r>
            <a:r>
              <a:rPr lang="ru-RU" b="1" dirty="0" smtClean="0"/>
              <a:t>Центральная районная библиотека  предлагает вашему вниманию электронную презентацию «Заступник земли русской» о знаменитом государственном  деятеле и полководце.</a:t>
            </a:r>
            <a:endParaRPr lang="ru-RU"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447" y="404664"/>
            <a:ext cx="2346454" cy="23083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346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77607" y="476672"/>
            <a:ext cx="4572000" cy="1569660"/>
          </a:xfrm>
          <a:prstGeom prst="rect">
            <a:avLst/>
          </a:prstGeom>
        </p:spPr>
        <p:txBody>
          <a:bodyPr>
            <a:spAutoFit/>
          </a:bodyPr>
          <a:lstStyle/>
          <a:p>
            <a:pPr algn="just"/>
            <a:r>
              <a:rPr lang="ru-RU" sz="1600" b="1" dirty="0" smtClean="0"/>
              <a:t>      Согласно </a:t>
            </a:r>
            <a:r>
              <a:rPr lang="ru-RU" sz="1600" b="1" dirty="0"/>
              <a:t>историческим сведениям, Александр Невский родился в городе Переславль-Залесский. Точная дата его рождения остается неизвестной до сих пор. Существует мнение, что будущий князь родился в конце мая 1220 года.</a:t>
            </a:r>
          </a:p>
        </p:txBody>
      </p:sp>
      <p:sp>
        <p:nvSpPr>
          <p:cNvPr id="3" name="Прямоугольник 2"/>
          <p:cNvSpPr/>
          <p:nvPr/>
        </p:nvSpPr>
        <p:spPr>
          <a:xfrm>
            <a:off x="548865" y="2564605"/>
            <a:ext cx="4370062" cy="1569660"/>
          </a:xfrm>
          <a:prstGeom prst="rect">
            <a:avLst/>
          </a:prstGeom>
        </p:spPr>
        <p:txBody>
          <a:bodyPr wrap="square">
            <a:spAutoFit/>
          </a:bodyPr>
          <a:lstStyle/>
          <a:p>
            <a:pPr algn="just"/>
            <a:r>
              <a:rPr lang="ru-RU" sz="1600" b="1" dirty="0" smtClean="0"/>
              <a:t>     Ребенка </a:t>
            </a:r>
            <a:r>
              <a:rPr lang="ru-RU" sz="1600" b="1" dirty="0"/>
              <a:t>нарекли, как полагалось в те времени, именем святого. Духовным защитником великого полководца стал считаться мученик Александр. В то время этим именем не часто нарекали княжеских детей.</a:t>
            </a:r>
          </a:p>
        </p:txBody>
      </p:sp>
      <p:sp>
        <p:nvSpPr>
          <p:cNvPr id="4" name="Прямоугольник 3"/>
          <p:cNvSpPr/>
          <p:nvPr/>
        </p:nvSpPr>
        <p:spPr>
          <a:xfrm>
            <a:off x="4277607" y="4293096"/>
            <a:ext cx="4572000" cy="2308324"/>
          </a:xfrm>
          <a:prstGeom prst="rect">
            <a:avLst/>
          </a:prstGeom>
        </p:spPr>
        <p:txBody>
          <a:bodyPr>
            <a:spAutoFit/>
          </a:bodyPr>
          <a:lstStyle/>
          <a:p>
            <a:pPr algn="just"/>
            <a:r>
              <a:rPr lang="ru-RU" sz="1600" b="1" dirty="0" smtClean="0"/>
              <a:t>      Отец </a:t>
            </a:r>
            <a:r>
              <a:rPr lang="ru-RU" sz="1600" b="1" dirty="0"/>
              <a:t>Александра являлся действующим князем Ярославом Всеволодовичем. Мать Александра – дочь князя Мстислава Удалого. Дед Александра по материнской линии был знаменит своими подвигами. Именно этот человек стал для будущего князя эталоном. Прадедом же был Мстислав Храбрый который приходился внуком самому Владимиру Мономаху.</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865" y="260648"/>
            <a:ext cx="3376509" cy="22322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User\Desktop\im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217001"/>
            <a:ext cx="2813877" cy="19442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8787" r="51364" b="44040"/>
          <a:stretch/>
        </p:blipFill>
        <p:spPr bwMode="auto">
          <a:xfrm>
            <a:off x="625613" y="4253954"/>
            <a:ext cx="1522124" cy="21402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2989" t="-1" r="15439" b="43124"/>
          <a:stretch/>
        </p:blipFill>
        <p:spPr bwMode="auto">
          <a:xfrm>
            <a:off x="2483768" y="4253954"/>
            <a:ext cx="1584002" cy="21402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4309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04664"/>
            <a:ext cx="4572000" cy="1815882"/>
          </a:xfrm>
          <a:prstGeom prst="rect">
            <a:avLst/>
          </a:prstGeom>
        </p:spPr>
        <p:txBody>
          <a:bodyPr>
            <a:spAutoFit/>
          </a:bodyPr>
          <a:lstStyle/>
          <a:p>
            <a:pPr algn="just"/>
            <a:r>
              <a:rPr lang="ru-RU" sz="1600" b="1" dirty="0" smtClean="0"/>
              <a:t>     Младенчество </a:t>
            </a:r>
            <a:r>
              <a:rPr lang="ru-RU" sz="1600" b="1" dirty="0"/>
              <a:t>Александра Невского протекало в Переславле. В то время мальчики взрослели очень рано. В три года над будущем князем провели обряд «пострига», после которого он стал считаться равным, как и взрослые мужчины, участником военных дел.</a:t>
            </a:r>
          </a:p>
        </p:txBody>
      </p:sp>
      <p:sp>
        <p:nvSpPr>
          <p:cNvPr id="4" name="Прямоугольник 3"/>
          <p:cNvSpPr/>
          <p:nvPr/>
        </p:nvSpPr>
        <p:spPr>
          <a:xfrm>
            <a:off x="4283968" y="3051638"/>
            <a:ext cx="4593120" cy="3293209"/>
          </a:xfrm>
          <a:prstGeom prst="rect">
            <a:avLst/>
          </a:prstGeom>
        </p:spPr>
        <p:txBody>
          <a:bodyPr wrap="square">
            <a:spAutoFit/>
          </a:bodyPr>
          <a:lstStyle/>
          <a:p>
            <a:pPr algn="just"/>
            <a:r>
              <a:rPr lang="ru-RU" sz="1600" b="1" dirty="0" smtClean="0"/>
              <a:t>     Благодаря </a:t>
            </a:r>
            <a:r>
              <a:rPr lang="ru-RU" sz="1600" b="1" dirty="0"/>
              <a:t>жесткому воспитанию с малых лет у детей княжеского рода складывался сильный характер еще в детстве. Участие в военных походах, ожесточенные битвы, потеря близких и разлука с домом – все это только укрепила характер Невского</a:t>
            </a:r>
            <a:r>
              <a:rPr lang="ru-RU" sz="1600" b="1" dirty="0" smtClean="0"/>
              <a:t>.</a:t>
            </a:r>
          </a:p>
          <a:p>
            <a:pPr algn="just"/>
            <a:r>
              <a:rPr lang="ru-RU" sz="1600" b="1" dirty="0" smtClean="0"/>
              <a:t>     Сложная </a:t>
            </a:r>
            <a:r>
              <a:rPr lang="ru-RU" sz="1600" b="1" dirty="0"/>
              <a:t>политическая обстановка средневековой России вынуждала проводить постоянные военные вылазки. Интриги в княжеской среде также были частым явлением. Все это было своеобразным «учебником» для юного князя.</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552" y="404664"/>
            <a:ext cx="3455755" cy="25777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12" y="4040882"/>
            <a:ext cx="1703058" cy="24844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983"/>
          <a:stretch/>
        </p:blipFill>
        <p:spPr bwMode="auto">
          <a:xfrm>
            <a:off x="1139964" y="2348880"/>
            <a:ext cx="2864745" cy="201467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1518" y="4363551"/>
            <a:ext cx="2592450" cy="18017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313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67944" y="548680"/>
            <a:ext cx="4572000" cy="1077218"/>
          </a:xfrm>
          <a:prstGeom prst="rect">
            <a:avLst/>
          </a:prstGeom>
        </p:spPr>
        <p:txBody>
          <a:bodyPr>
            <a:spAutoFit/>
          </a:bodyPr>
          <a:lstStyle/>
          <a:p>
            <a:pPr algn="just"/>
            <a:r>
              <a:rPr lang="ru-RU" sz="1600" b="1" dirty="0" smtClean="0"/>
              <a:t>     Юноша </a:t>
            </a:r>
            <a:r>
              <a:rPr lang="ru-RU" sz="1600" b="1" dirty="0"/>
              <a:t>воспитывался под руководством боярина Федора Даниловича. Его обучали правилам поведения в обществе, грамоте, истории и чтению.</a:t>
            </a:r>
          </a:p>
        </p:txBody>
      </p:sp>
      <p:sp>
        <p:nvSpPr>
          <p:cNvPr id="3" name="Прямоугольник 2"/>
          <p:cNvSpPr/>
          <p:nvPr/>
        </p:nvSpPr>
        <p:spPr>
          <a:xfrm>
            <a:off x="179512" y="2504248"/>
            <a:ext cx="4572000" cy="2062103"/>
          </a:xfrm>
          <a:prstGeom prst="rect">
            <a:avLst/>
          </a:prstGeom>
        </p:spPr>
        <p:txBody>
          <a:bodyPr>
            <a:spAutoFit/>
          </a:bodyPr>
          <a:lstStyle/>
          <a:p>
            <a:pPr algn="just"/>
            <a:r>
              <a:rPr lang="ru-RU" sz="1600" b="1" dirty="0" smtClean="0"/>
              <a:t>      В </a:t>
            </a:r>
            <a:r>
              <a:rPr lang="ru-RU" sz="1600" b="1" dirty="0"/>
              <a:t>городе Новгороде будущий полководец постигал нюансы ведения внутренней и внешней политики, нюансы дипломатического дела. Полученные знания в будущем помогут князю подчинять своему влиянию бояр и простых людей, настроение которых в те времени могло быть непредсказуемым.</a:t>
            </a:r>
          </a:p>
        </p:txBody>
      </p:sp>
      <p:sp>
        <p:nvSpPr>
          <p:cNvPr id="4" name="Прямоугольник 3"/>
          <p:cNvSpPr/>
          <p:nvPr/>
        </p:nvSpPr>
        <p:spPr>
          <a:xfrm>
            <a:off x="4199950" y="4797152"/>
            <a:ext cx="4572000" cy="1569660"/>
          </a:xfrm>
          <a:prstGeom prst="rect">
            <a:avLst/>
          </a:prstGeom>
        </p:spPr>
        <p:txBody>
          <a:bodyPr>
            <a:spAutoFit/>
          </a:bodyPr>
          <a:lstStyle/>
          <a:p>
            <a:pPr algn="just"/>
            <a:r>
              <a:rPr lang="ru-RU" sz="1600" b="1" dirty="0" smtClean="0"/>
              <a:t>      Особое </a:t>
            </a:r>
            <a:r>
              <a:rPr lang="ru-RU" sz="1600" b="1" dirty="0"/>
              <a:t>место в процессе обучения Невского досталось освоению военной тактики и правилам ведения боя. Овладеть конным искусством, научиться использовать оружие, знать особенности конного и пеших строев – это целая наука.</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134" y="313095"/>
            <a:ext cx="3469358" cy="21683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2299402"/>
            <a:ext cx="3839910" cy="21599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207" y="4645999"/>
            <a:ext cx="3303467" cy="18719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1736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23928" y="548680"/>
            <a:ext cx="4572000" cy="2308324"/>
          </a:xfrm>
          <a:prstGeom prst="rect">
            <a:avLst/>
          </a:prstGeom>
        </p:spPr>
        <p:txBody>
          <a:bodyPr>
            <a:spAutoFit/>
          </a:bodyPr>
          <a:lstStyle/>
          <a:p>
            <a:pPr algn="just"/>
            <a:r>
              <a:rPr lang="ru-RU" b="1" dirty="0" smtClean="0"/>
              <a:t>     Александр </a:t>
            </a:r>
            <a:r>
              <a:rPr lang="ru-RU" b="1" dirty="0"/>
              <a:t>Невский впервые вступил в барк в возрасте 19 лет. Этот союз был заключен по любви и не преследовал какие-либо выгоды, что было достаточно широко распространено в те времена. Женой князя стала дочь полоцкого правителя </a:t>
            </a:r>
            <a:r>
              <a:rPr lang="ru-RU" b="1" dirty="0" err="1"/>
              <a:t>Брячислава</a:t>
            </a:r>
            <a:r>
              <a:rPr lang="ru-RU" b="1" dirty="0"/>
              <a:t>.</a:t>
            </a:r>
          </a:p>
        </p:txBody>
      </p:sp>
      <p:sp>
        <p:nvSpPr>
          <p:cNvPr id="3" name="Прямоугольник 2"/>
          <p:cNvSpPr/>
          <p:nvPr/>
        </p:nvSpPr>
        <p:spPr>
          <a:xfrm>
            <a:off x="449466" y="4581128"/>
            <a:ext cx="3888432" cy="1754326"/>
          </a:xfrm>
          <a:prstGeom prst="rect">
            <a:avLst/>
          </a:prstGeom>
        </p:spPr>
        <p:txBody>
          <a:bodyPr wrap="square">
            <a:spAutoFit/>
          </a:bodyPr>
          <a:lstStyle/>
          <a:p>
            <a:pPr algn="just"/>
            <a:r>
              <a:rPr lang="ru-RU" b="1" dirty="0" smtClean="0"/>
              <a:t>     Невский </a:t>
            </a:r>
            <a:r>
              <a:rPr lang="ru-RU" b="1" dirty="0"/>
              <a:t>был женат не единожды. Второй его супругой стала княгиня Васса. В браках у Александра Невского родились 4 сына: Василий, Дмитрий, Андрей, Даниил.</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98494"/>
            <a:ext cx="2160240" cy="309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2060848"/>
            <a:ext cx="1698335" cy="210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8934" y="3395222"/>
            <a:ext cx="1872208" cy="461665"/>
          </a:xfrm>
          <a:prstGeom prst="rect">
            <a:avLst/>
          </a:prstGeom>
          <a:noFill/>
        </p:spPr>
        <p:txBody>
          <a:bodyPr wrap="square" rtlCol="0">
            <a:spAutoFit/>
          </a:bodyPr>
          <a:lstStyle/>
          <a:p>
            <a:r>
              <a:rPr lang="ru-RU" sz="1200" b="1" dirty="0" smtClean="0"/>
              <a:t>Княгиня Александра (</a:t>
            </a:r>
            <a:r>
              <a:rPr lang="ru-RU" sz="1200" b="1" dirty="0" err="1" smtClean="0"/>
              <a:t>Параскева</a:t>
            </a:r>
            <a:r>
              <a:rPr lang="ru-RU" sz="1200" b="1" dirty="0" smtClean="0"/>
              <a:t>)</a:t>
            </a:r>
            <a:endParaRPr lang="ru-RU" sz="1200" b="1" dirty="0"/>
          </a:p>
        </p:txBody>
      </p:sp>
      <p:sp>
        <p:nvSpPr>
          <p:cNvPr id="5" name="TextBox 4"/>
          <p:cNvSpPr txBox="1"/>
          <p:nvPr/>
        </p:nvSpPr>
        <p:spPr>
          <a:xfrm>
            <a:off x="2261142" y="4165699"/>
            <a:ext cx="1698335" cy="276999"/>
          </a:xfrm>
          <a:prstGeom prst="rect">
            <a:avLst/>
          </a:prstGeom>
          <a:noFill/>
        </p:spPr>
        <p:txBody>
          <a:bodyPr wrap="square" rtlCol="0">
            <a:spAutoFit/>
          </a:bodyPr>
          <a:lstStyle/>
          <a:p>
            <a:r>
              <a:rPr lang="ru-RU" sz="1200" b="1" dirty="0" smtClean="0"/>
              <a:t>Княгиня Васса</a:t>
            </a:r>
            <a:endParaRPr lang="ru-RU" sz="1200" b="1" dirty="0"/>
          </a:p>
        </p:txBody>
      </p:sp>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7950" t="4352" r="26061" b="41010"/>
          <a:stretch/>
        </p:blipFill>
        <p:spPr bwMode="auto">
          <a:xfrm>
            <a:off x="4572000" y="3107127"/>
            <a:ext cx="3596533" cy="320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0083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68268" y="184841"/>
            <a:ext cx="7092280" cy="646331"/>
          </a:xfrm>
          <a:prstGeom prst="rect">
            <a:avLst/>
          </a:prstGeom>
        </p:spPr>
        <p:txBody>
          <a:bodyPr wrap="square">
            <a:spAutoFit/>
          </a:bodyPr>
          <a:lstStyle/>
          <a:p>
            <a:pPr algn="ctr"/>
            <a:r>
              <a:rPr lang="ru-RU" dirty="0" smtClean="0"/>
              <a:t>      </a:t>
            </a:r>
            <a:r>
              <a:rPr lang="ru-RU" b="1" dirty="0" smtClean="0"/>
              <a:t>Начиная </a:t>
            </a:r>
            <a:r>
              <a:rPr lang="ru-RU" b="1" dirty="0"/>
              <a:t>с 1236 года берет отсчет княжеская деятельность Александра Невского.</a:t>
            </a:r>
          </a:p>
        </p:txBody>
      </p:sp>
      <p:sp>
        <p:nvSpPr>
          <p:cNvPr id="3" name="Прямоугольник 2"/>
          <p:cNvSpPr/>
          <p:nvPr/>
        </p:nvSpPr>
        <p:spPr>
          <a:xfrm>
            <a:off x="1907704" y="835734"/>
            <a:ext cx="6952844" cy="1077218"/>
          </a:xfrm>
          <a:prstGeom prst="rect">
            <a:avLst/>
          </a:prstGeom>
        </p:spPr>
        <p:txBody>
          <a:bodyPr wrap="square">
            <a:spAutoFit/>
          </a:bodyPr>
          <a:lstStyle/>
          <a:p>
            <a:pPr algn="just"/>
            <a:r>
              <a:rPr lang="ru-RU" sz="1600" b="1" dirty="0" smtClean="0"/>
              <a:t>     Биография </a:t>
            </a:r>
            <a:r>
              <a:rPr lang="ru-RU" sz="1600" b="1" dirty="0"/>
              <a:t>Александра Невского полна значимыми событиями и еще более значимыми победами. Этот деятель запомнится как непобедимый полководец, который за свою жизнь не проиграл ни одного сражения. </a:t>
            </a:r>
          </a:p>
        </p:txBody>
      </p:sp>
      <p:sp>
        <p:nvSpPr>
          <p:cNvPr id="4" name="TextBox 3"/>
          <p:cNvSpPr txBox="1"/>
          <p:nvPr/>
        </p:nvSpPr>
        <p:spPr>
          <a:xfrm>
            <a:off x="3612348" y="2020778"/>
            <a:ext cx="2120164" cy="400110"/>
          </a:xfrm>
          <a:prstGeom prst="rect">
            <a:avLst/>
          </a:prstGeom>
          <a:solidFill>
            <a:schemeClr val="tx1">
              <a:lumMod val="50000"/>
            </a:schemeClr>
          </a:solidFill>
        </p:spPr>
        <p:txBody>
          <a:bodyPr wrap="square" rtlCol="0">
            <a:spAutoFit/>
          </a:bodyPr>
          <a:lstStyle/>
          <a:p>
            <a:r>
              <a:rPr lang="ru-RU" sz="2000" b="1" dirty="0" smtClean="0"/>
              <a:t>Невская битва.</a:t>
            </a:r>
            <a:endParaRPr lang="ru-RU" sz="2000" b="1" dirty="0"/>
          </a:p>
        </p:txBody>
      </p:sp>
      <p:sp>
        <p:nvSpPr>
          <p:cNvPr id="5" name="Прямоугольник 4"/>
          <p:cNvSpPr/>
          <p:nvPr/>
        </p:nvSpPr>
        <p:spPr>
          <a:xfrm>
            <a:off x="332267" y="2425436"/>
            <a:ext cx="8390091" cy="1107996"/>
          </a:xfrm>
          <a:prstGeom prst="rect">
            <a:avLst/>
          </a:prstGeom>
        </p:spPr>
        <p:txBody>
          <a:bodyPr wrap="square">
            <a:spAutoFit/>
          </a:bodyPr>
          <a:lstStyle/>
          <a:p>
            <a:pPr algn="just"/>
            <a:r>
              <a:rPr lang="ru-RU" b="1" dirty="0" smtClean="0"/>
              <a:t>       </a:t>
            </a:r>
            <a:r>
              <a:rPr lang="ru-RU" sz="1600" b="1" dirty="0" smtClean="0"/>
              <a:t>В </a:t>
            </a:r>
            <a:r>
              <a:rPr lang="ru-RU" sz="1600" b="1" dirty="0"/>
              <a:t>1240 году шведские войска обосновались в устье Невы для подготовки к дальнейшей осаде самого Новгорода. Шведский главнокомандующий прислал Невскому послание, в котором говорилось, что русские войска могут оказать сопротивление, но несмотря на это их земля в любом случае будет захвачена</a:t>
            </a:r>
            <a:r>
              <a:rPr lang="ru-RU" sz="1600" b="1" dirty="0" smtClean="0"/>
              <a:t>.</a:t>
            </a:r>
            <a:endParaRPr lang="ru-RU" sz="1600"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3771374"/>
            <a:ext cx="3862326" cy="2685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523586" y="3539589"/>
            <a:ext cx="3864082" cy="2831544"/>
          </a:xfrm>
          <a:prstGeom prst="rect">
            <a:avLst/>
          </a:prstGeom>
        </p:spPr>
        <p:txBody>
          <a:bodyPr wrap="square">
            <a:spAutoFit/>
          </a:bodyPr>
          <a:lstStyle/>
          <a:p>
            <a:pPr algn="just"/>
            <a:r>
              <a:rPr lang="ru-RU" b="1" dirty="0" smtClean="0"/>
              <a:t>      </a:t>
            </a:r>
            <a:r>
              <a:rPr lang="ru-RU" sz="1600" b="1" dirty="0" smtClean="0"/>
              <a:t>Князь Александр </a:t>
            </a:r>
            <a:r>
              <a:rPr lang="ru-RU" sz="1600" b="1" dirty="0"/>
              <a:t>не стал ждать атаки шведов, а собрав немногочисленную дружину отправился к Неве. </a:t>
            </a:r>
            <a:endParaRPr lang="ru-RU" sz="1600" b="1" dirty="0" smtClean="0"/>
          </a:p>
          <a:p>
            <a:pPr algn="just"/>
            <a:r>
              <a:rPr lang="ru-RU" sz="1600" b="1" dirty="0"/>
              <a:t> </a:t>
            </a:r>
            <a:r>
              <a:rPr lang="ru-RU" sz="1600" b="1" dirty="0" smtClean="0"/>
              <a:t>   Нанеся </a:t>
            </a:r>
            <a:r>
              <a:rPr lang="ru-RU" sz="1600" b="1" dirty="0"/>
              <a:t>вражеским войскам неожиданный удар, Невский застал их врасплох и смог одержать победу. Русский князь мгновенно стал национальным героем</a:t>
            </a:r>
            <a:r>
              <a:rPr lang="ru-RU" sz="1600" dirty="0" smtClean="0"/>
              <a:t>. </a:t>
            </a:r>
            <a:r>
              <a:rPr lang="ru-RU" sz="1600" b="1" dirty="0" smtClean="0"/>
              <a:t>После этой победы Александра стали называть Невским. </a:t>
            </a:r>
            <a:endParaRPr lang="ru-RU" sz="1600" b="1"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18" t="2120" r="56363" b="45022"/>
          <a:stretch/>
        </p:blipFill>
        <p:spPr bwMode="auto">
          <a:xfrm>
            <a:off x="332267" y="260648"/>
            <a:ext cx="1496365"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817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3848" y="240266"/>
            <a:ext cx="2489657" cy="400110"/>
          </a:xfrm>
          <a:prstGeom prst="rect">
            <a:avLst/>
          </a:prstGeom>
          <a:solidFill>
            <a:schemeClr val="tx1">
              <a:lumMod val="50000"/>
            </a:schemeClr>
          </a:solidFill>
          <a:ln>
            <a:solidFill>
              <a:schemeClr val="accent1"/>
            </a:solidFill>
          </a:ln>
        </p:spPr>
        <p:txBody>
          <a:bodyPr wrap="square" rtlCol="0">
            <a:spAutoFit/>
          </a:bodyPr>
          <a:lstStyle/>
          <a:p>
            <a:r>
              <a:rPr lang="ru-RU" sz="2000" b="1" dirty="0" smtClean="0"/>
              <a:t>Ледовое побоище</a:t>
            </a:r>
            <a:endParaRPr lang="ru-RU" sz="2000" b="1" dirty="0"/>
          </a:p>
        </p:txBody>
      </p:sp>
      <p:sp>
        <p:nvSpPr>
          <p:cNvPr id="3" name="Прямоугольник 2"/>
          <p:cNvSpPr/>
          <p:nvPr/>
        </p:nvSpPr>
        <p:spPr>
          <a:xfrm>
            <a:off x="683569" y="810578"/>
            <a:ext cx="7992888" cy="1569660"/>
          </a:xfrm>
          <a:prstGeom prst="rect">
            <a:avLst/>
          </a:prstGeom>
        </p:spPr>
        <p:txBody>
          <a:bodyPr wrap="square">
            <a:spAutoFit/>
          </a:bodyPr>
          <a:lstStyle/>
          <a:p>
            <a:pPr algn="just"/>
            <a:r>
              <a:rPr lang="ru-RU" sz="1600" b="1" dirty="0" smtClean="0"/>
              <a:t>      Вскоре </a:t>
            </a:r>
            <a:r>
              <a:rPr lang="ru-RU" sz="1600" b="1" dirty="0"/>
              <a:t>жителям Новгорода стало казаться, что Невский уж слишком гордится своей победой и выгнали его из города. В это время Псков был атакован рыцарями Ливонского ордена. Их войска стремительно двигались в сторону новгородцев. Это обстоятельство изменило отношение горожан к Александру, и они попросили вернуться его обратно. Князь вернулся на </a:t>
            </a:r>
            <a:r>
              <a:rPr lang="ru-RU" sz="1600" b="1" dirty="0" smtClean="0"/>
              <a:t>престол</a:t>
            </a:r>
            <a:r>
              <a:rPr lang="ru-RU" sz="1600" b="1" dirty="0"/>
              <a:t>.</a:t>
            </a:r>
          </a:p>
        </p:txBody>
      </p:sp>
      <p:sp>
        <p:nvSpPr>
          <p:cNvPr id="4" name="Прямоугольник 3"/>
          <p:cNvSpPr/>
          <p:nvPr/>
        </p:nvSpPr>
        <p:spPr>
          <a:xfrm>
            <a:off x="683569" y="5085184"/>
            <a:ext cx="7992888" cy="1323439"/>
          </a:xfrm>
          <a:prstGeom prst="rect">
            <a:avLst/>
          </a:prstGeom>
        </p:spPr>
        <p:txBody>
          <a:bodyPr wrap="square">
            <a:spAutoFit/>
          </a:bodyPr>
          <a:lstStyle/>
          <a:p>
            <a:pPr algn="just"/>
            <a:r>
              <a:rPr lang="ru-RU" sz="1600" b="1" dirty="0" smtClean="0"/>
              <a:t>     Новгородское </a:t>
            </a:r>
            <a:r>
              <a:rPr lang="ru-RU" sz="1600" b="1" dirty="0"/>
              <a:t>войско, объединившись с суздальской дружиной, разгромило немецких рыцарей на Чудском озере в 1242 году. Историческая битва получило название «Ледовое побоище». Продвижение Ливонских захватчиков на Восток было остановлено. В результате сражения в плену оказались около 50 рыцарей, что никогда еще ранее не случалось.</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629437"/>
            <a:ext cx="3674122" cy="234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2629437"/>
            <a:ext cx="3507510" cy="233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4668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93486" y="323798"/>
            <a:ext cx="4713085" cy="400110"/>
          </a:xfrm>
          <a:prstGeom prst="rect">
            <a:avLst/>
          </a:prstGeom>
          <a:solidFill>
            <a:schemeClr val="tx1">
              <a:lumMod val="50000"/>
            </a:schemeClr>
          </a:solidFill>
        </p:spPr>
        <p:txBody>
          <a:bodyPr wrap="none">
            <a:spAutoFit/>
          </a:bodyPr>
          <a:lstStyle/>
          <a:p>
            <a:r>
              <a:rPr lang="ru-RU" sz="2000" b="1" dirty="0"/>
              <a:t>Конфликт с Литовским княжеством</a:t>
            </a:r>
          </a:p>
        </p:txBody>
      </p:sp>
      <p:sp>
        <p:nvSpPr>
          <p:cNvPr id="3" name="Прямоугольник 2"/>
          <p:cNvSpPr/>
          <p:nvPr/>
        </p:nvSpPr>
        <p:spPr>
          <a:xfrm>
            <a:off x="420304" y="1052736"/>
            <a:ext cx="4572000" cy="1754326"/>
          </a:xfrm>
          <a:prstGeom prst="rect">
            <a:avLst/>
          </a:prstGeom>
        </p:spPr>
        <p:txBody>
          <a:bodyPr>
            <a:spAutoFit/>
          </a:bodyPr>
          <a:lstStyle/>
          <a:p>
            <a:pPr algn="just"/>
            <a:r>
              <a:rPr lang="ru-RU" b="1" dirty="0" smtClean="0"/>
              <a:t>   В </a:t>
            </a:r>
            <a:r>
              <a:rPr lang="ru-RU" b="1" dirty="0"/>
              <a:t>1245 году границы русской земли были нарушены литовский войском и его князем </a:t>
            </a:r>
            <a:r>
              <a:rPr lang="ru-RU" b="1" dirty="0" err="1"/>
              <a:t>Миндовгом</a:t>
            </a:r>
            <a:r>
              <a:rPr lang="ru-RU" b="1" dirty="0"/>
              <a:t>. Как только весть о нападении дошла до самого Невского, он собрал дружины и отправился в поход. </a:t>
            </a:r>
          </a:p>
        </p:txBody>
      </p:sp>
      <p:sp>
        <p:nvSpPr>
          <p:cNvPr id="4" name="Прямоугольник 3"/>
          <p:cNvSpPr/>
          <p:nvPr/>
        </p:nvSpPr>
        <p:spPr>
          <a:xfrm>
            <a:off x="4788024" y="4221088"/>
            <a:ext cx="3923928" cy="1754326"/>
          </a:xfrm>
          <a:prstGeom prst="rect">
            <a:avLst/>
          </a:prstGeom>
        </p:spPr>
        <p:txBody>
          <a:bodyPr wrap="square">
            <a:spAutoFit/>
          </a:bodyPr>
          <a:lstStyle/>
          <a:p>
            <a:pPr algn="just"/>
            <a:r>
              <a:rPr lang="ru-RU" b="1" dirty="0" smtClean="0"/>
              <a:t>     Литовские </a:t>
            </a:r>
            <a:r>
              <a:rPr lang="ru-RU" b="1" dirty="0"/>
              <a:t>воины, узнав, что дружина Невского приближается к ним, бросились бежать. Княжеская рать нагнала их, и литовское войско было повержено.</a:t>
            </a: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39" t="16330" r="57054" b="21178"/>
          <a:stretch/>
        </p:blipFill>
        <p:spPr bwMode="auto">
          <a:xfrm>
            <a:off x="5364088" y="1000322"/>
            <a:ext cx="3024336" cy="27254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304" y="3068960"/>
            <a:ext cx="4367720" cy="31556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683946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353</TotalTime>
  <Words>1150</Words>
  <Application>Microsoft Office PowerPoint</Application>
  <PresentationFormat>Экран (4:3)</PresentationFormat>
  <Paragraphs>63</Paragraphs>
  <Slides>13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Бумажная</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User</dc:creator>
  <cp:lastModifiedBy>User</cp:lastModifiedBy>
  <cp:revision>47</cp:revision>
  <dcterms:created xsi:type="dcterms:W3CDTF">2021-02-06T10:36:17Z</dcterms:created>
  <dcterms:modified xsi:type="dcterms:W3CDTF">2021-02-11T08:08:47Z</dcterms:modified>
</cp:coreProperties>
</file>